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96" r:id="rId3"/>
    <p:sldId id="258" r:id="rId4"/>
    <p:sldId id="273" r:id="rId5"/>
    <p:sldId id="316" r:id="rId6"/>
    <p:sldId id="318" r:id="rId7"/>
    <p:sldId id="320" r:id="rId8"/>
    <p:sldId id="319" r:id="rId9"/>
    <p:sldId id="322" r:id="rId10"/>
    <p:sldId id="321" r:id="rId11"/>
    <p:sldId id="317" r:id="rId12"/>
    <p:sldId id="323" r:id="rId13"/>
    <p:sldId id="324" r:id="rId14"/>
    <p:sldId id="297" r:id="rId15"/>
    <p:sldId id="290" r:id="rId16"/>
  </p:sldIdLst>
  <p:sldSz cx="12192000" cy="6858000"/>
  <p:notesSz cx="6858000" cy="9144000"/>
  <p:embeddedFontLst>
    <p:embeddedFont>
      <p:font typeface="思源黑体 CN Light" panose="02010600030101010101" charset="-122"/>
      <p:regular r:id="rId17"/>
    </p:embeddedFont>
    <p:embeddedFont>
      <p:font typeface="思源黑体 CN Medium" panose="02010600030101010101" charset="-122"/>
      <p:regular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3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09450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2024/7/17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 rot="5400000">
            <a:off x="-301489" y="301488"/>
            <a:ext cx="808383" cy="20540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2024/7/17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D00F14E-286B-4D3B-8FE9-DD12097888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05410" y="-1"/>
            <a:ext cx="11986592" cy="81183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9" y="10628"/>
            <a:ext cx="2752725" cy="79057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rot="5400000">
            <a:off x="-303215" y="303212"/>
            <a:ext cx="811835" cy="20541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gi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848140"/>
            <a:ext cx="12192000" cy="102447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0290" y="923551"/>
            <a:ext cx="11678653" cy="6368715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6853" y="632040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by</a:t>
            </a:r>
            <a:r>
              <a:rPr lang="zh-CN" altLang="en-US" sz="2400" dirty="0"/>
              <a:t>：苏一涵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67566" y="892717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程序设计课堂展示</a:t>
            </a:r>
          </a:p>
        </p:txBody>
      </p:sp>
      <p:pic>
        <p:nvPicPr>
          <p:cNvPr id="1026" name="Picture 2" descr="植物大战僵尸 的图像结果">
            <a:extLst>
              <a:ext uri="{FF2B5EF4-FFF2-40B4-BE49-F238E27FC236}">
                <a16:creationId xmlns:a16="http://schemas.microsoft.com/office/drawing/2014/main" id="{60FCAC24-0570-37C7-4ECC-38387532D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7" r="13222"/>
          <a:stretch/>
        </p:blipFill>
        <p:spPr bwMode="auto">
          <a:xfrm>
            <a:off x="303057" y="2134458"/>
            <a:ext cx="5792943" cy="43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AF84A3-E779-64E2-BC55-2C9471FB3BBC}"/>
              </a:ext>
            </a:extLst>
          </p:cNvPr>
          <p:cNvSpPr txBox="1"/>
          <p:nvPr/>
        </p:nvSpPr>
        <p:spPr>
          <a:xfrm>
            <a:off x="6468383" y="3551205"/>
            <a:ext cx="50481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C</a:t>
            </a:r>
            <a:r>
              <a:rPr lang="zh-CN" altLang="en-US" sz="4400" dirty="0"/>
              <a:t>复现</a:t>
            </a:r>
            <a:r>
              <a:rPr lang="zh-CN" altLang="en-US" sz="4400" dirty="0">
                <a:solidFill>
                  <a:srgbClr val="92D050"/>
                </a:solidFill>
              </a:rPr>
              <a:t>植物</a:t>
            </a:r>
            <a:r>
              <a:rPr lang="zh-CN" altLang="en-US" sz="4400" dirty="0"/>
              <a:t>大战</a:t>
            </a:r>
            <a:r>
              <a:rPr lang="zh-CN" altLang="en-US" sz="4400" dirty="0">
                <a:solidFill>
                  <a:srgbClr val="C00000"/>
                </a:solidFill>
              </a:rPr>
              <a:t>僵尸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37498" y="716572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E4223-6FE3-E38D-C981-435E51CEBFCC}"/>
              </a:ext>
            </a:extLst>
          </p:cNvPr>
          <p:cNvSpPr txBox="1"/>
          <p:nvPr/>
        </p:nvSpPr>
        <p:spPr>
          <a:xfrm>
            <a:off x="37991" y="150145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程序停止条件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BBF4A-D332-D558-72F7-5C9C1CCD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6" y="3521423"/>
            <a:ext cx="4585285" cy="30142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E52664-6592-0853-8C9C-9730656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85" y="2134059"/>
            <a:ext cx="4410691" cy="5334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F8F44D-8779-7AC1-7886-CA68EECF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004" y="1687685"/>
            <a:ext cx="4201111" cy="9621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CB5948A-750D-3297-3A4B-69D3AD2479D5}"/>
              </a:ext>
            </a:extLst>
          </p:cNvPr>
          <p:cNvSpPr txBox="1"/>
          <p:nvPr/>
        </p:nvSpPr>
        <p:spPr>
          <a:xfrm>
            <a:off x="846707" y="2691985"/>
            <a:ext cx="9966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当所有僵尸都死亡或者僵尸进入房间（离背景左侧小于</a:t>
            </a:r>
            <a:r>
              <a:rPr lang="en-US" altLang="zh-CN" sz="2400" dirty="0"/>
              <a:t>16</a:t>
            </a:r>
            <a:r>
              <a:rPr lang="zh-CN" altLang="en-US" sz="2400" dirty="0"/>
              <a:t>个像素）</a:t>
            </a:r>
            <a:r>
              <a:rPr lang="en-US" altLang="zh-CN" sz="2400" dirty="0"/>
              <a:t>,</a:t>
            </a:r>
            <a:r>
              <a:rPr lang="zh-CN" altLang="en-US" sz="2400" dirty="0"/>
              <a:t>赋予</a:t>
            </a:r>
            <a:r>
              <a:rPr lang="en-US" altLang="zh-CN" sz="2400" dirty="0" err="1"/>
              <a:t>gameStatus</a:t>
            </a:r>
            <a:r>
              <a:rPr lang="zh-CN" altLang="en-US" sz="2400" dirty="0"/>
              <a:t>胜利或者失败的变量（</a:t>
            </a:r>
            <a:r>
              <a:rPr lang="en-US" altLang="zh-CN" sz="2400" dirty="0"/>
              <a:t>WIN==1</a:t>
            </a:r>
            <a:r>
              <a:rPr lang="zh-CN" altLang="en-US" sz="2400" dirty="0"/>
              <a:t>，</a:t>
            </a:r>
            <a:r>
              <a:rPr lang="en-US" altLang="zh-CN" sz="2400" dirty="0"/>
              <a:t>FAIL==2</a:t>
            </a:r>
            <a:r>
              <a:rPr lang="zh-CN" altLang="en-US" sz="2400" dirty="0"/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E195EA-23FA-2EED-0028-B890E7D01062}"/>
              </a:ext>
            </a:extLst>
          </p:cNvPr>
          <p:cNvSpPr txBox="1"/>
          <p:nvPr/>
        </p:nvSpPr>
        <p:spPr>
          <a:xfrm>
            <a:off x="6992646" y="4201935"/>
            <a:ext cx="316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检测到</a:t>
            </a:r>
            <a:r>
              <a:rPr lang="en-US" altLang="zh-CN" sz="2400" dirty="0" err="1"/>
              <a:t>gameStatus</a:t>
            </a:r>
            <a:r>
              <a:rPr lang="zh-CN" altLang="en-US" sz="2400" dirty="0"/>
              <a:t>状态改变，程序停止（</a:t>
            </a:r>
            <a:r>
              <a:rPr lang="en-US" altLang="zh-CN" sz="2400" dirty="0"/>
              <a:t>exit</a:t>
            </a:r>
            <a:r>
              <a:rPr lang="zh-CN" altLang="en-US" sz="2400" dirty="0"/>
              <a:t>）</a:t>
            </a: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9602A82D-E3C4-AD93-ED4E-50E6462A76F3}"/>
              </a:ext>
            </a:extLst>
          </p:cNvPr>
          <p:cNvSpPr/>
          <p:nvPr/>
        </p:nvSpPr>
        <p:spPr>
          <a:xfrm>
            <a:off x="5655076" y="4758431"/>
            <a:ext cx="1151395" cy="1775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4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开发细节：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0BDBB4-8707-66A6-24E0-86738BAA9331}"/>
              </a:ext>
            </a:extLst>
          </p:cNvPr>
          <p:cNvSpPr txBox="1"/>
          <p:nvPr/>
        </p:nvSpPr>
        <p:spPr>
          <a:xfrm>
            <a:off x="86138" y="15014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这里以实现植物种植为例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5074D5-6551-D49D-92D1-0980545BE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7" r="25874"/>
          <a:stretch/>
        </p:blipFill>
        <p:spPr>
          <a:xfrm>
            <a:off x="149636" y="2298998"/>
            <a:ext cx="6201782" cy="42842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F6FD4C-F824-6985-EDF3-F9EC4FDE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07" y="3216288"/>
            <a:ext cx="5829300" cy="97155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E242C8FB-9C5C-B4F2-52A7-24425F7B7914}"/>
              </a:ext>
            </a:extLst>
          </p:cNvPr>
          <p:cNvSpPr/>
          <p:nvPr/>
        </p:nvSpPr>
        <p:spPr>
          <a:xfrm>
            <a:off x="593793" y="2814221"/>
            <a:ext cx="159798" cy="38795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7C5C859-B934-2F87-D3E8-9AC2BFC1A8AD}"/>
              </a:ext>
            </a:extLst>
          </p:cNvPr>
          <p:cNvSpPr/>
          <p:nvPr/>
        </p:nvSpPr>
        <p:spPr>
          <a:xfrm>
            <a:off x="593793" y="2681056"/>
            <a:ext cx="5931294" cy="1972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DCE359-B256-1DB6-7DCA-CA44A9CAA43D}"/>
              </a:ext>
            </a:extLst>
          </p:cNvPr>
          <p:cNvSpPr/>
          <p:nvPr/>
        </p:nvSpPr>
        <p:spPr>
          <a:xfrm>
            <a:off x="753591" y="3568823"/>
            <a:ext cx="5434145" cy="89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76F940-E302-97B9-F108-41BCFA28BDB0}"/>
              </a:ext>
            </a:extLst>
          </p:cNvPr>
          <p:cNvSpPr/>
          <p:nvPr/>
        </p:nvSpPr>
        <p:spPr>
          <a:xfrm>
            <a:off x="707721" y="4255446"/>
            <a:ext cx="5434145" cy="89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D5AC1F-9134-89E8-766A-C8EBCA4C59F4}"/>
              </a:ext>
            </a:extLst>
          </p:cNvPr>
          <p:cNvSpPr/>
          <p:nvPr/>
        </p:nvSpPr>
        <p:spPr>
          <a:xfrm>
            <a:off x="707722" y="4942069"/>
            <a:ext cx="5434145" cy="89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3939C5-BF80-F0F9-C524-B0A51C896F7B}"/>
              </a:ext>
            </a:extLst>
          </p:cNvPr>
          <p:cNvSpPr/>
          <p:nvPr/>
        </p:nvSpPr>
        <p:spPr>
          <a:xfrm>
            <a:off x="661855" y="5609944"/>
            <a:ext cx="5434145" cy="89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BD65D4-1E9B-4DF3-4F3D-678F56755D14}"/>
              </a:ext>
            </a:extLst>
          </p:cNvPr>
          <p:cNvSpPr/>
          <p:nvPr/>
        </p:nvSpPr>
        <p:spPr>
          <a:xfrm>
            <a:off x="1296140" y="2814221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E0AB54-BEDE-DE46-BCFE-25E2EE7313A2}"/>
              </a:ext>
            </a:extLst>
          </p:cNvPr>
          <p:cNvSpPr/>
          <p:nvPr/>
        </p:nvSpPr>
        <p:spPr>
          <a:xfrm>
            <a:off x="2972774" y="278858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44E82B-201F-C787-2DA2-2C927EBB1717}"/>
              </a:ext>
            </a:extLst>
          </p:cNvPr>
          <p:cNvSpPr/>
          <p:nvPr/>
        </p:nvSpPr>
        <p:spPr>
          <a:xfrm>
            <a:off x="3559440" y="2779703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9DB8008-C286-6294-5497-E3EAB212BF07}"/>
              </a:ext>
            </a:extLst>
          </p:cNvPr>
          <p:cNvSpPr/>
          <p:nvPr/>
        </p:nvSpPr>
        <p:spPr>
          <a:xfrm>
            <a:off x="4169004" y="278858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A65E6B0-C062-C07B-8364-CE5C029D9879}"/>
              </a:ext>
            </a:extLst>
          </p:cNvPr>
          <p:cNvSpPr/>
          <p:nvPr/>
        </p:nvSpPr>
        <p:spPr>
          <a:xfrm>
            <a:off x="4711553" y="285417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45FB00-0448-A4E8-FD21-9250352A63BE}"/>
              </a:ext>
            </a:extLst>
          </p:cNvPr>
          <p:cNvSpPr/>
          <p:nvPr/>
        </p:nvSpPr>
        <p:spPr>
          <a:xfrm>
            <a:off x="5316245" y="285417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D2FB4A6-7A39-9783-1670-E275E2A624E8}"/>
              </a:ext>
            </a:extLst>
          </p:cNvPr>
          <p:cNvSpPr/>
          <p:nvPr/>
        </p:nvSpPr>
        <p:spPr>
          <a:xfrm>
            <a:off x="1821121" y="2854170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B3CA349-2BB2-DD04-6A6A-A32335551B79}"/>
              </a:ext>
            </a:extLst>
          </p:cNvPr>
          <p:cNvSpPr/>
          <p:nvPr/>
        </p:nvSpPr>
        <p:spPr>
          <a:xfrm>
            <a:off x="2425353" y="2811767"/>
            <a:ext cx="62143" cy="36664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DAC774F-732A-B6FF-C278-205404564DFF}"/>
              </a:ext>
            </a:extLst>
          </p:cNvPr>
          <p:cNvSpPr/>
          <p:nvPr/>
        </p:nvSpPr>
        <p:spPr>
          <a:xfrm>
            <a:off x="7155789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D715A90-AE9C-1C89-D595-38F051EBCA55}"/>
              </a:ext>
            </a:extLst>
          </p:cNvPr>
          <p:cNvSpPr/>
          <p:nvPr/>
        </p:nvSpPr>
        <p:spPr>
          <a:xfrm>
            <a:off x="7841589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4F5F768-1DB9-C5A5-91A1-12BB816F0F34}"/>
              </a:ext>
            </a:extLst>
          </p:cNvPr>
          <p:cNvSpPr/>
          <p:nvPr/>
        </p:nvSpPr>
        <p:spPr>
          <a:xfrm>
            <a:off x="8451762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F224541-26B4-C540-C230-4798FBDAED9E}"/>
              </a:ext>
            </a:extLst>
          </p:cNvPr>
          <p:cNvSpPr/>
          <p:nvPr/>
        </p:nvSpPr>
        <p:spPr>
          <a:xfrm>
            <a:off x="9031990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4073022-A793-68CC-BF6B-FBFDAF9F9CC8}"/>
              </a:ext>
            </a:extLst>
          </p:cNvPr>
          <p:cNvSpPr/>
          <p:nvPr/>
        </p:nvSpPr>
        <p:spPr>
          <a:xfrm>
            <a:off x="11478933" y="3258318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E3238D0-AD69-80E9-BBC8-6B55970E58F4}"/>
              </a:ext>
            </a:extLst>
          </p:cNvPr>
          <p:cNvSpPr/>
          <p:nvPr/>
        </p:nvSpPr>
        <p:spPr>
          <a:xfrm>
            <a:off x="10839001" y="3261084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7B5B60C-A4C3-5991-C61B-203C1E3FD1EE}"/>
              </a:ext>
            </a:extLst>
          </p:cNvPr>
          <p:cNvSpPr/>
          <p:nvPr/>
        </p:nvSpPr>
        <p:spPr>
          <a:xfrm>
            <a:off x="10199069" y="3238269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6BBA4B2-86F7-BA6E-44F6-3EFBE48040BA}"/>
              </a:ext>
            </a:extLst>
          </p:cNvPr>
          <p:cNvSpPr/>
          <p:nvPr/>
        </p:nvSpPr>
        <p:spPr>
          <a:xfrm>
            <a:off x="9612218" y="3248626"/>
            <a:ext cx="59889" cy="8874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ACD72FB-ACF1-0133-2962-AECA5E7A757F}"/>
              </a:ext>
            </a:extLst>
          </p:cNvPr>
          <p:cNvSpPr txBox="1"/>
          <p:nvPr/>
        </p:nvSpPr>
        <p:spPr>
          <a:xfrm>
            <a:off x="6454821" y="245998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highlight>
                  <a:srgbClr val="FFFF00"/>
                </a:highlight>
              </a:rPr>
              <a:t>X</a:t>
            </a:r>
            <a:endParaRPr lang="zh-CN" altLang="en-US" sz="2400" b="1" dirty="0">
              <a:highlight>
                <a:srgbClr val="FFFF00"/>
              </a:highlight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6D7C1E-9617-921E-145E-636F63FAD928}"/>
              </a:ext>
            </a:extLst>
          </p:cNvPr>
          <p:cNvSpPr txBox="1"/>
          <p:nvPr/>
        </p:nvSpPr>
        <p:spPr>
          <a:xfrm>
            <a:off x="736023" y="636387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highlight>
                  <a:srgbClr val="FFFF00"/>
                </a:highlight>
              </a:rPr>
              <a:t>Y</a:t>
            </a:r>
            <a:endParaRPr lang="zh-CN" altLang="en-US" sz="2400" b="1" dirty="0">
              <a:highlight>
                <a:srgbClr val="FFFF00"/>
              </a:highlight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F958B9F-4230-76B8-AD93-541D65642E27}"/>
              </a:ext>
            </a:extLst>
          </p:cNvPr>
          <p:cNvSpPr txBox="1"/>
          <p:nvPr/>
        </p:nvSpPr>
        <p:spPr>
          <a:xfrm>
            <a:off x="6795575" y="4432768"/>
            <a:ext cx="5029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将游戏场景和植物栏</a:t>
            </a:r>
            <a:r>
              <a:rPr lang="zh-CN" altLang="en-US" sz="2400" dirty="0">
                <a:solidFill>
                  <a:srgbClr val="FF0000"/>
                </a:solidFill>
              </a:rPr>
              <a:t>按坐标</a:t>
            </a:r>
            <a:r>
              <a:rPr lang="zh-CN" altLang="en-US" sz="2400" dirty="0"/>
              <a:t>划分为一个个小格子，鼠标的位置在格子的区间内就划归为那个格子，当鼠标点击就选择</a:t>
            </a:r>
            <a:r>
              <a:rPr lang="en-US" altLang="zh-CN" sz="2400" dirty="0"/>
              <a:t>| |</a:t>
            </a:r>
            <a:r>
              <a:rPr lang="zh-CN" altLang="en-US" sz="2400" dirty="0"/>
              <a:t>放置植物到对应的格子中心（代码实现见前面读取用户数据）</a:t>
            </a:r>
          </a:p>
        </p:txBody>
      </p:sp>
    </p:spTree>
    <p:extLst>
      <p:ext uri="{BB962C8B-B14F-4D97-AF65-F5344CB8AC3E}">
        <p14:creationId xmlns:p14="http://schemas.microsoft.com/office/powerpoint/2010/main" val="1731070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开发细节：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0BDBB4-8707-66A6-24E0-86738BAA9331}"/>
              </a:ext>
            </a:extLst>
          </p:cNvPr>
          <p:cNvSpPr txBox="1"/>
          <p:nvPr/>
        </p:nvSpPr>
        <p:spPr>
          <a:xfrm>
            <a:off x="86138" y="150145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一些</a:t>
            </a:r>
            <a:r>
              <a:rPr lang="zh-CN" altLang="en-US" sz="2800">
                <a:highlight>
                  <a:srgbClr val="FFFF00"/>
                </a:highlight>
              </a:rPr>
              <a:t>开发日志及宏定义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9097C6-D345-DA7B-187A-0B73F854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7" y="2024675"/>
            <a:ext cx="7657263" cy="4693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833624-B749-FCE0-95D0-8709B82C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59" y="2420013"/>
            <a:ext cx="4144381" cy="40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9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开发细节：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0BDBB4-8707-66A6-24E0-86738BAA9331}"/>
              </a:ext>
            </a:extLst>
          </p:cNvPr>
          <p:cNvSpPr txBox="1"/>
          <p:nvPr/>
        </p:nvSpPr>
        <p:spPr>
          <a:xfrm>
            <a:off x="86138" y="150145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定义的函数及游戏主循环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0944C5-711D-9702-F12E-897DE12C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0" y="2024675"/>
            <a:ext cx="7219436" cy="47502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F3FDBB-0B30-1900-564E-A3706235D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7" y="1600910"/>
            <a:ext cx="4363187" cy="51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3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: 空心 7"/>
          <p:cNvSpPr/>
          <p:nvPr/>
        </p:nvSpPr>
        <p:spPr>
          <a:xfrm>
            <a:off x="4104003" y="1916949"/>
            <a:ext cx="602686" cy="602686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568807"/>
            <a:ext cx="12192000" cy="21977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08322" y="3252192"/>
            <a:ext cx="41747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游戏演示</a:t>
            </a:r>
          </a:p>
        </p:txBody>
      </p:sp>
      <p:sp>
        <p:nvSpPr>
          <p:cNvPr id="9" name="矩形 8"/>
          <p:cNvSpPr/>
          <p:nvPr/>
        </p:nvSpPr>
        <p:spPr>
          <a:xfrm>
            <a:off x="256355" y="2667152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213835-08B5-33D8-C1A9-E1FC54DF87A3}"/>
              </a:ext>
            </a:extLst>
          </p:cNvPr>
          <p:cNvSpPr/>
          <p:nvPr/>
        </p:nvSpPr>
        <p:spPr>
          <a:xfrm>
            <a:off x="37991" y="1011852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090DE0C8-1D42-2E6E-ED77-A5BE8D5BCA8F}"/>
              </a:ext>
            </a:extLst>
          </p:cNvPr>
          <p:cNvSpPr/>
          <p:nvPr/>
        </p:nvSpPr>
        <p:spPr>
          <a:xfrm>
            <a:off x="9680659" y="1063585"/>
            <a:ext cx="1132342" cy="1101450"/>
          </a:xfrm>
          <a:prstGeom prst="don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70319" y="1040732"/>
            <a:ext cx="10987195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1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-1087032" y="2696679"/>
            <a:ext cx="3429002" cy="114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4661" y="1980945"/>
            <a:ext cx="83873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感谢聆听</a:t>
            </a:r>
          </a:p>
        </p:txBody>
      </p:sp>
      <p:sp>
        <p:nvSpPr>
          <p:cNvPr id="20" name="矩形 19"/>
          <p:cNvSpPr/>
          <p:nvPr/>
        </p:nvSpPr>
        <p:spPr>
          <a:xfrm>
            <a:off x="240631" y="954157"/>
            <a:ext cx="11678653" cy="5655190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10869826" y="4008891"/>
            <a:ext cx="777276" cy="777276"/>
          </a:xfrm>
          <a:prstGeom prst="donu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09693" y="4853641"/>
            <a:ext cx="7747333" cy="830998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56287" y="4980149"/>
            <a:ext cx="22541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/>
              <a:t>by</a:t>
            </a:r>
            <a:r>
              <a:rPr lang="zh-CN" altLang="en-US" sz="3200" dirty="0"/>
              <a:t>：苏一涵</a:t>
            </a:r>
          </a:p>
          <a:p>
            <a:pPr algn="l"/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C44DF-6E3E-1334-6867-2C5F10E6A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3" y="5786889"/>
            <a:ext cx="676275" cy="6762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5D0420-D7F8-D83B-338B-A2E5D84BE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84" y="5817268"/>
            <a:ext cx="7048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: 空心 25"/>
          <p:cNvSpPr/>
          <p:nvPr/>
        </p:nvSpPr>
        <p:spPr>
          <a:xfrm>
            <a:off x="9409898" y="593806"/>
            <a:ext cx="689529" cy="689529"/>
          </a:xfrm>
          <a:prstGeom prst="donu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0665" y="1283335"/>
            <a:ext cx="11678920" cy="532574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80607" y="2981110"/>
            <a:ext cx="5233325" cy="689811"/>
            <a:chOff x="2659391" y="2310062"/>
            <a:chExt cx="6841131" cy="689811"/>
          </a:xfrm>
        </p:grpSpPr>
        <p:grpSp>
          <p:nvGrpSpPr>
            <p:cNvPr id="7" name="组合 6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309955" y="2362438"/>
              <a:ext cx="554000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什么是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731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部队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479972" y="3849214"/>
            <a:ext cx="5233325" cy="689811"/>
            <a:chOff x="2659391" y="2310062"/>
            <a:chExt cx="6841131" cy="689811"/>
          </a:xfrm>
        </p:grpSpPr>
        <p:grpSp>
          <p:nvGrpSpPr>
            <p:cNvPr id="11" name="组合 1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920869" y="2362767"/>
              <a:ext cx="627463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rPr>
                <a:t>日本731部队入侵我国的背景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79972" y="4717670"/>
            <a:ext cx="5250815" cy="689811"/>
            <a:chOff x="2659391" y="2310062"/>
            <a:chExt cx="6863995" cy="689811"/>
          </a:xfrm>
          <a:solidFill>
            <a:schemeClr val="accent5">
              <a:lumMod val="75000"/>
            </a:schemeClr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8" name="矩形 17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730779" y="2420552"/>
              <a:ext cx="6792607" cy="52197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rPr>
                <a:t>日本731部队在中国犯下的罪行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463462" y="5586409"/>
            <a:ext cx="5233325" cy="689811"/>
            <a:chOff x="2659391" y="2310062"/>
            <a:chExt cx="6841131" cy="689811"/>
          </a:xfrm>
          <a:solidFill>
            <a:schemeClr val="accent5">
              <a:lumMod val="75000"/>
            </a:schemeClr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23" name="矩形 2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4366882" y="2384357"/>
              <a:ext cx="3425772" cy="52197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总结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234225" y="1546880"/>
            <a:ext cx="1723549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目录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66359" y="2458008"/>
            <a:ext cx="20592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5920" y="1450340"/>
            <a:ext cx="11408410" cy="51587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BC98C2-8921-464D-F8DD-F0A1EA865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3" y="5844536"/>
            <a:ext cx="676275" cy="67627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629209C-9ED0-07CF-15E2-99EBCE95B034}"/>
              </a:ext>
            </a:extLst>
          </p:cNvPr>
          <p:cNvSpPr/>
          <p:nvPr/>
        </p:nvSpPr>
        <p:spPr>
          <a:xfrm>
            <a:off x="3878831" y="1759924"/>
            <a:ext cx="789305" cy="78930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EDCAB12-768C-364D-E02F-965A55B30A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28" y="1974531"/>
            <a:ext cx="372110" cy="372110"/>
          </a:xfrm>
          <a:prstGeom prst="rect">
            <a:avLst/>
          </a:prstGeom>
          <a:noFill/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F9CD380-A137-86B5-FA6E-FDAEA48A709D}"/>
              </a:ext>
            </a:extLst>
          </p:cNvPr>
          <p:cNvSpPr txBox="1"/>
          <p:nvPr/>
        </p:nvSpPr>
        <p:spPr>
          <a:xfrm>
            <a:off x="4876733" y="180664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演示流程</a:t>
            </a:r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0F4DB2CA-CFBB-A60E-A1EE-B19448CA76CC}"/>
              </a:ext>
            </a:extLst>
          </p:cNvPr>
          <p:cNvSpPr/>
          <p:nvPr/>
        </p:nvSpPr>
        <p:spPr>
          <a:xfrm>
            <a:off x="1359720" y="2869894"/>
            <a:ext cx="788676" cy="800745"/>
          </a:xfrm>
          <a:prstGeom prst="flowChartConnector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C6E8FBE4-3BAB-2B55-37DB-A96E4EE7F587}"/>
              </a:ext>
            </a:extLst>
          </p:cNvPr>
          <p:cNvSpPr/>
          <p:nvPr/>
        </p:nvSpPr>
        <p:spPr>
          <a:xfrm>
            <a:off x="3883057" y="2858811"/>
            <a:ext cx="788676" cy="800745"/>
          </a:xfrm>
          <a:prstGeom prst="flowChartConnector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C187C8E3-100D-5004-6F41-82C6701CC9C9}"/>
              </a:ext>
            </a:extLst>
          </p:cNvPr>
          <p:cNvSpPr/>
          <p:nvPr/>
        </p:nvSpPr>
        <p:spPr>
          <a:xfrm>
            <a:off x="6467012" y="2869541"/>
            <a:ext cx="788676" cy="800745"/>
          </a:xfrm>
          <a:prstGeom prst="flowChartConnector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2ECDFE5C-935E-7255-A802-7B676F78902E}"/>
              </a:ext>
            </a:extLst>
          </p:cNvPr>
          <p:cNvSpPr/>
          <p:nvPr/>
        </p:nvSpPr>
        <p:spPr>
          <a:xfrm>
            <a:off x="9180133" y="2858812"/>
            <a:ext cx="788676" cy="800745"/>
          </a:xfrm>
          <a:prstGeom prst="flowChartConnector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D6604B-03E2-FF2F-ED17-6531CB87B358}"/>
              </a:ext>
            </a:extLst>
          </p:cNvPr>
          <p:cNvSpPr txBox="1"/>
          <p:nvPr/>
        </p:nvSpPr>
        <p:spPr>
          <a:xfrm>
            <a:off x="1369337" y="3837644"/>
            <a:ext cx="615553" cy="1569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/>
              <a:t>选题原因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875EA8-FF66-F990-7B98-94FD9D8431CB}"/>
              </a:ext>
            </a:extLst>
          </p:cNvPr>
          <p:cNvSpPr txBox="1"/>
          <p:nvPr/>
        </p:nvSpPr>
        <p:spPr>
          <a:xfrm>
            <a:off x="3964432" y="3826561"/>
            <a:ext cx="615553" cy="2424269"/>
          </a:xfrm>
          <a:prstGeom prst="rect">
            <a:avLst/>
          </a:prstGeom>
          <a:noFill/>
        </p:spPr>
        <p:txBody>
          <a:bodyPr vert="eaVert" wrap="square" rtlCol="0" anchor="b" anchorCtr="0">
            <a:spAutoFit/>
          </a:bodyPr>
          <a:lstStyle/>
          <a:p>
            <a:r>
              <a:rPr lang="zh-CN" altLang="en-US" sz="2800" dirty="0"/>
              <a:t>开发过程阐述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FB599D-F9BE-637E-32EC-15C14FA9505E}"/>
              </a:ext>
            </a:extLst>
          </p:cNvPr>
          <p:cNvSpPr txBox="1"/>
          <p:nvPr/>
        </p:nvSpPr>
        <p:spPr>
          <a:xfrm>
            <a:off x="6548152" y="3837291"/>
            <a:ext cx="615553" cy="2289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/>
              <a:t>开发细节详解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B5E9C7-0F33-81C5-3EFA-1594E77C0574}"/>
              </a:ext>
            </a:extLst>
          </p:cNvPr>
          <p:cNvSpPr txBox="1"/>
          <p:nvPr/>
        </p:nvSpPr>
        <p:spPr>
          <a:xfrm>
            <a:off x="9266694" y="3849213"/>
            <a:ext cx="615553" cy="20469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/>
              <a:t>游戏演示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: 空心 25"/>
          <p:cNvSpPr/>
          <p:nvPr/>
        </p:nvSpPr>
        <p:spPr>
          <a:xfrm>
            <a:off x="7542172" y="124184"/>
            <a:ext cx="974677" cy="962918"/>
          </a:xfrm>
          <a:prstGeom prst="don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5242" y="864328"/>
            <a:ext cx="7536078" cy="3455970"/>
            <a:chOff x="-1001388" y="-570312"/>
            <a:chExt cx="9851345" cy="3455970"/>
          </a:xfrm>
        </p:grpSpPr>
        <p:grpSp>
          <p:nvGrpSpPr>
            <p:cNvPr id="11" name="组合 10"/>
            <p:cNvGrpSpPr/>
            <p:nvPr/>
          </p:nvGrpSpPr>
          <p:grpSpPr>
            <a:xfrm>
              <a:off x="-1001388" y="-570312"/>
              <a:ext cx="4287936" cy="410183"/>
              <a:chOff x="-5309072" y="-13284658"/>
              <a:chExt cx="6886638" cy="203982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-5297760" y="-13284658"/>
                <a:ext cx="6875326" cy="2039813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选题原因：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5400000">
                <a:off x="-6266345" y="-12298094"/>
                <a:ext cx="2010532" cy="959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3309955" y="2362438"/>
              <a:ext cx="55400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研究方法与思路</a:t>
              </a:r>
            </a:p>
          </p:txBody>
        </p:sp>
      </p:grpSp>
      <p:sp>
        <p:nvSpPr>
          <p:cNvPr id="3" name="圆: 空心 2"/>
          <p:cNvSpPr/>
          <p:nvPr/>
        </p:nvSpPr>
        <p:spPr>
          <a:xfrm>
            <a:off x="3576904" y="879688"/>
            <a:ext cx="562833" cy="589362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95085" y="2126615"/>
            <a:ext cx="489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dirty="0"/>
          </a:p>
          <a:p>
            <a:pPr algn="l"/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645863" y="5343023"/>
            <a:ext cx="585470" cy="6248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3" y="5469388"/>
            <a:ext cx="372110" cy="372110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5A9AFD-3106-FA2D-49F7-71048329C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5" y="1553856"/>
            <a:ext cx="5235210" cy="18167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F7A9C2-476E-4ACF-3291-5271D139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6" y="3266547"/>
            <a:ext cx="3484925" cy="16624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74EB4DE-FDCB-70F4-D047-762DCF4BE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257" y="3279082"/>
            <a:ext cx="1699456" cy="16647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225F435-23F8-9236-45F3-0F6CDBE4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305" y="864327"/>
            <a:ext cx="3891088" cy="42956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BA049A9-72FD-EBCD-DD30-76F1C4D8E4AA}"/>
              </a:ext>
            </a:extLst>
          </p:cNvPr>
          <p:cNvSpPr txBox="1"/>
          <p:nvPr/>
        </p:nvSpPr>
        <p:spPr>
          <a:xfrm>
            <a:off x="1754863" y="5375892"/>
            <a:ext cx="9025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游戏经典，网上有各种语言的开发项目可供参考；</a:t>
            </a:r>
            <a:endParaRPr lang="en-US" altLang="zh-CN" sz="2800" dirty="0"/>
          </a:p>
          <a:p>
            <a:r>
              <a:rPr lang="zh-CN" altLang="en-US" sz="2800" dirty="0"/>
              <a:t>结合上课内容，巩固</a:t>
            </a:r>
            <a:r>
              <a:rPr lang="en-US" altLang="zh-CN" sz="2800" dirty="0"/>
              <a:t>C</a:t>
            </a:r>
            <a:r>
              <a:rPr lang="zh-CN" altLang="en-US" sz="2800" dirty="0"/>
              <a:t>语言知识，积累开发项目的经验。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6A061-7B75-724E-6DBE-152C6D8D6A3F}"/>
              </a:ext>
            </a:extLst>
          </p:cNvPr>
          <p:cNvSpPr txBox="1"/>
          <p:nvPr/>
        </p:nvSpPr>
        <p:spPr>
          <a:xfrm>
            <a:off x="584513" y="472734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游戏场景创建</a:t>
            </a:r>
            <a:endParaRPr lang="en-US" altLang="zh-CN" sz="2400" dirty="0">
              <a:highlight>
                <a:srgbClr val="FFFF00"/>
              </a:highlight>
            </a:endParaRPr>
          </a:p>
          <a:p>
            <a:r>
              <a:rPr lang="zh-CN" altLang="en-US" sz="2400" dirty="0"/>
              <a:t>（主循环）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F2D970-9B2A-B91F-B417-985752150BB0}"/>
              </a:ext>
            </a:extLst>
          </p:cNvPr>
          <p:cNvSpPr txBox="1"/>
          <p:nvPr/>
        </p:nvSpPr>
        <p:spPr>
          <a:xfrm>
            <a:off x="2977602" y="47273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添加元素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B74CF2-471B-12FB-EC12-0C8F64532641}"/>
              </a:ext>
            </a:extLst>
          </p:cNvPr>
          <p:cNvSpPr txBox="1"/>
          <p:nvPr/>
        </p:nvSpPr>
        <p:spPr>
          <a:xfrm>
            <a:off x="4964587" y="47273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画面渲染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796457-DD12-44DD-C421-D2FAD039B523}"/>
              </a:ext>
            </a:extLst>
          </p:cNvPr>
          <p:cNvSpPr txBox="1"/>
          <p:nvPr/>
        </p:nvSpPr>
        <p:spPr>
          <a:xfrm>
            <a:off x="7151433" y="47273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功能实现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E4223-6FE3-E38D-C981-435E51CEBFCC}"/>
              </a:ext>
            </a:extLst>
          </p:cNvPr>
          <p:cNvSpPr txBox="1"/>
          <p:nvPr/>
        </p:nvSpPr>
        <p:spPr>
          <a:xfrm>
            <a:off x="9138418" y="47273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</a:rPr>
              <a:t>程序停止条件</a:t>
            </a:r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5EA2669A-41D5-8066-5D85-7B29FBADC43A}"/>
              </a:ext>
            </a:extLst>
          </p:cNvPr>
          <p:cNvSpPr/>
          <p:nvPr/>
        </p:nvSpPr>
        <p:spPr>
          <a:xfrm>
            <a:off x="4706419" y="1694077"/>
            <a:ext cx="1829515" cy="142032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完整的游戏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366C911-C331-F9DC-4FA9-09F24597E5DA}"/>
              </a:ext>
            </a:extLst>
          </p:cNvPr>
          <p:cNvCxnSpPr>
            <a:cxnSpLocks/>
          </p:cNvCxnSpPr>
          <p:nvPr/>
        </p:nvCxnSpPr>
        <p:spPr>
          <a:xfrm flipV="1">
            <a:off x="1988598" y="2894120"/>
            <a:ext cx="2717821" cy="1833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003F3FE-E371-CF63-6EA2-9A6D098F6299}"/>
              </a:ext>
            </a:extLst>
          </p:cNvPr>
          <p:cNvCxnSpPr>
            <a:cxnSpLocks/>
          </p:cNvCxnSpPr>
          <p:nvPr/>
        </p:nvCxnSpPr>
        <p:spPr>
          <a:xfrm flipV="1">
            <a:off x="3605676" y="3114397"/>
            <a:ext cx="1358911" cy="16129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020AF77-B64D-DE31-5D50-55CA0B2A4E17}"/>
              </a:ext>
            </a:extLst>
          </p:cNvPr>
          <p:cNvCxnSpPr>
            <a:cxnSpLocks/>
          </p:cNvCxnSpPr>
          <p:nvPr/>
        </p:nvCxnSpPr>
        <p:spPr>
          <a:xfrm flipV="1">
            <a:off x="5564530" y="3231472"/>
            <a:ext cx="28131" cy="14958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65D028D-22EB-54B8-8710-D53CFA2012AA}"/>
              </a:ext>
            </a:extLst>
          </p:cNvPr>
          <p:cNvCxnSpPr>
            <a:cxnSpLocks/>
          </p:cNvCxnSpPr>
          <p:nvPr/>
        </p:nvCxnSpPr>
        <p:spPr>
          <a:xfrm flipH="1" flipV="1">
            <a:off x="6238445" y="3114397"/>
            <a:ext cx="1541062" cy="16129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70E3D3E-834A-0F70-C572-E46854B5F037}"/>
              </a:ext>
            </a:extLst>
          </p:cNvPr>
          <p:cNvCxnSpPr>
            <a:cxnSpLocks/>
          </p:cNvCxnSpPr>
          <p:nvPr/>
        </p:nvCxnSpPr>
        <p:spPr>
          <a:xfrm flipH="1" flipV="1">
            <a:off x="6551490" y="2965142"/>
            <a:ext cx="3576766" cy="17621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99E118-7074-F1F7-4CB9-35DBFC83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8" y="5975459"/>
            <a:ext cx="7048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6A061-7B75-724E-6DBE-152C6D8D6A3F}"/>
              </a:ext>
            </a:extLst>
          </p:cNvPr>
          <p:cNvSpPr txBox="1"/>
          <p:nvPr/>
        </p:nvSpPr>
        <p:spPr>
          <a:xfrm>
            <a:off x="-79898" y="155519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游戏场景创建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BE7B1A-6A35-0055-0280-18EEC0558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56"/>
          <a:stretch/>
        </p:blipFill>
        <p:spPr>
          <a:xfrm>
            <a:off x="619515" y="2104652"/>
            <a:ext cx="4908304" cy="27589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933EAF-A536-334D-CFE5-61F00477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1578402"/>
            <a:ext cx="4908304" cy="8180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87A8A9-7007-A9B4-ED02-DF0BCE979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2441745"/>
            <a:ext cx="3707363" cy="24715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4ED718-979A-D558-2FB9-C74FCD91E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12" y="2734066"/>
            <a:ext cx="1474620" cy="6548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79A078E-3937-B856-4D48-552D2556ABF3}"/>
              </a:ext>
            </a:extLst>
          </p:cNvPr>
          <p:cNvSpPr txBox="1"/>
          <p:nvPr/>
        </p:nvSpPr>
        <p:spPr>
          <a:xfrm>
            <a:off x="86138" y="4909695"/>
            <a:ext cx="5004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开始界面，对战场景以及植物栏，使用</a:t>
            </a:r>
            <a:r>
              <a:rPr lang="en-US" altLang="zh-CN" sz="2800" dirty="0" err="1"/>
              <a:t>easyX</a:t>
            </a:r>
            <a:r>
              <a:rPr lang="zh-CN" altLang="en-US" sz="2800" dirty="0"/>
              <a:t>图形库函数把图片在指定位置加载器出来即可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A16332B-3C15-1A07-D7D3-5D06063AE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653" y="5015875"/>
            <a:ext cx="5104118" cy="62668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BDF471-0B64-C95E-CA8A-A8039AC3A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269" y="5672582"/>
            <a:ext cx="4572638" cy="5430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4755D81-5348-9ED1-AF2D-2A7745DE6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269" y="6245601"/>
            <a:ext cx="3648584" cy="53347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58B3DB3-2E2E-4548-5227-161EEDA4E159}"/>
              </a:ext>
            </a:extLst>
          </p:cNvPr>
          <p:cNvSpPr txBox="1"/>
          <p:nvPr/>
        </p:nvSpPr>
        <p:spPr>
          <a:xfrm>
            <a:off x="10511278" y="5094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定义图片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B1FE6D-D2BE-7C03-9D5D-FB1530318859}"/>
              </a:ext>
            </a:extLst>
          </p:cNvPr>
          <p:cNvSpPr txBox="1"/>
          <p:nvPr/>
        </p:nvSpPr>
        <p:spPr>
          <a:xfrm>
            <a:off x="10234109" y="57594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载入图片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624523-28B7-74BE-B425-223D97EAD255}"/>
              </a:ext>
            </a:extLst>
          </p:cNvPr>
          <p:cNvSpPr txBox="1"/>
          <p:nvPr/>
        </p:nvSpPr>
        <p:spPr>
          <a:xfrm>
            <a:off x="9644002" y="6332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渲染图片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453E17F-1C5F-5320-B4CE-6A4C89C659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920" y="6294690"/>
            <a:ext cx="3010320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2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F2D970-9B2A-B91F-B417-985752150BB0}"/>
              </a:ext>
            </a:extLst>
          </p:cNvPr>
          <p:cNvSpPr txBox="1"/>
          <p:nvPr/>
        </p:nvSpPr>
        <p:spPr>
          <a:xfrm>
            <a:off x="86138" y="155155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添加元素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75307D-C747-010D-D795-3FF5D5C98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7" y="2237934"/>
            <a:ext cx="825397" cy="1142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B4D128-8F82-5FA2-E8F5-7BBC3FD9C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69" y="2237934"/>
            <a:ext cx="825396" cy="11478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546492-62A3-7FDF-8B9D-64346ADD1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30" y="2232973"/>
            <a:ext cx="825396" cy="11478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70EB765-378E-E20C-BD89-18CD092A6916}"/>
              </a:ext>
            </a:extLst>
          </p:cNvPr>
          <p:cNvSpPr txBox="1"/>
          <p:nvPr/>
        </p:nvSpPr>
        <p:spPr>
          <a:xfrm>
            <a:off x="3341127" y="25144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</a:rPr>
              <a:t>植物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F4CAD6B-0FCB-747F-70DC-42A959C2D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5" y="3543953"/>
            <a:ext cx="1581150" cy="1371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B437808-C0D6-4BA9-9B03-AB004AA6D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19" y="3538993"/>
            <a:ext cx="1581150" cy="13716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96479E0-04FF-91FE-6EEE-227A35950F84}"/>
              </a:ext>
            </a:extLst>
          </p:cNvPr>
          <p:cNvSpPr txBox="1"/>
          <p:nvPr/>
        </p:nvSpPr>
        <p:spPr>
          <a:xfrm>
            <a:off x="3341127" y="39324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僵尸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20BC7B5-6A42-9055-3723-3C43EF12A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0" y="5159330"/>
            <a:ext cx="839131" cy="83913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3D4BE3A-BCA0-6C03-1AA7-81335C522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4197" y="5385038"/>
            <a:ext cx="1543265" cy="32389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49B4298-67A6-23E9-A601-E2B19E6087C4}"/>
              </a:ext>
            </a:extLst>
          </p:cNvPr>
          <p:cNvSpPr txBox="1"/>
          <p:nvPr/>
        </p:nvSpPr>
        <p:spPr>
          <a:xfrm>
            <a:off x="3341128" y="5254597"/>
            <a:ext cx="1736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阳光，背景音乐等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AA7C7A7-4C59-8ED7-834F-155D5D449D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7093" y="1681690"/>
            <a:ext cx="2358123" cy="303889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22AEAEE-E732-33FC-78B6-C227B177BE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891"/>
          <a:stretch/>
        </p:blipFill>
        <p:spPr>
          <a:xfrm>
            <a:off x="7025779" y="1681690"/>
            <a:ext cx="2267743" cy="307961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3F23CA9-955A-C07F-3706-5DB33E7EE3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4085" y="1681690"/>
            <a:ext cx="2572109" cy="3029373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464D360-07B7-C23E-7525-823ACCD2246D}"/>
              </a:ext>
            </a:extLst>
          </p:cNvPr>
          <p:cNvSpPr txBox="1"/>
          <p:nvPr/>
        </p:nvSpPr>
        <p:spPr>
          <a:xfrm>
            <a:off x="6130877" y="4986765"/>
            <a:ext cx="3608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通过定义各自的结构体来实现其对应的各种功能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B9DE0DA-7EF9-E41E-7354-BB2976BC4FC8}"/>
              </a:ext>
            </a:extLst>
          </p:cNvPr>
          <p:cNvSpPr txBox="1"/>
          <p:nvPr/>
        </p:nvSpPr>
        <p:spPr>
          <a:xfrm>
            <a:off x="5882263" y="5918654"/>
            <a:ext cx="397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音乐直接通过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playsound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函数来实现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3B22D26-9A29-E2F2-65B6-BA7E3988DA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4895" y="6351770"/>
            <a:ext cx="8878539" cy="31436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C0E71FB-5980-2C6F-44DF-7AF74AD5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281" y="3429000"/>
            <a:ext cx="1428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3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B74CF2-471B-12FB-EC12-0C8F64532641}"/>
              </a:ext>
            </a:extLst>
          </p:cNvPr>
          <p:cNvSpPr txBox="1"/>
          <p:nvPr/>
        </p:nvSpPr>
        <p:spPr>
          <a:xfrm>
            <a:off x="0" y="1536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画面渲染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42AA82-02FE-B26A-FE17-2D4F27BF5293}"/>
              </a:ext>
            </a:extLst>
          </p:cNvPr>
          <p:cNvSpPr txBox="1"/>
          <p:nvPr/>
        </p:nvSpPr>
        <p:spPr>
          <a:xfrm>
            <a:off x="460338" y="5730276"/>
            <a:ext cx="205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用一个死循环（游戏主循环）来不断渲染游戏主场景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640795-4191-9146-BF1A-28393FD5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7" y="2161153"/>
            <a:ext cx="2800837" cy="35116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55D555B-7347-FB46-BF45-E6D7835E4A89}"/>
              </a:ext>
            </a:extLst>
          </p:cNvPr>
          <p:cNvSpPr txBox="1"/>
          <p:nvPr/>
        </p:nvSpPr>
        <p:spPr>
          <a:xfrm>
            <a:off x="4105362" y="4299374"/>
            <a:ext cx="554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这里用一个二重循环来遍历所有的植物，渲染对应的帧图片，依托游戏主循环不断播放实现动图的效果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A2CF6E-8F85-E00F-B80C-A0BF5103A35A}"/>
              </a:ext>
            </a:extLst>
          </p:cNvPr>
          <p:cNvSpPr/>
          <p:nvPr/>
        </p:nvSpPr>
        <p:spPr>
          <a:xfrm rot="5400000">
            <a:off x="1114219" y="3985932"/>
            <a:ext cx="4276261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B8C411-CA67-689E-79B5-8DC269D8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008" y="2126703"/>
            <a:ext cx="5958036" cy="21937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DDA77AE-1CED-8F7F-6457-1A1908CC41A2}"/>
              </a:ext>
            </a:extLst>
          </p:cNvPr>
          <p:cNvSpPr/>
          <p:nvPr/>
        </p:nvSpPr>
        <p:spPr>
          <a:xfrm>
            <a:off x="3949008" y="1635435"/>
            <a:ext cx="58592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DE1A20-960F-8ADE-2AA5-4BB233A074D1}"/>
              </a:ext>
            </a:extLst>
          </p:cNvPr>
          <p:cNvSpPr txBox="1"/>
          <p:nvPr/>
        </p:nvSpPr>
        <p:spPr>
          <a:xfrm>
            <a:off x="4105362" y="1646638"/>
            <a:ext cx="55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由于不能直接播放</a:t>
            </a:r>
            <a:r>
              <a:rPr lang="en-US" altLang="zh-CN" dirty="0"/>
              <a:t>GIF</a:t>
            </a:r>
            <a:r>
              <a:rPr lang="zh-CN" altLang="en-US" dirty="0"/>
              <a:t>，所以采用一帧一帧渲染来实现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811463F-75F1-8378-0E47-51D14D33E0F7}"/>
              </a:ext>
            </a:extLst>
          </p:cNvPr>
          <p:cNvSpPr/>
          <p:nvPr/>
        </p:nvSpPr>
        <p:spPr>
          <a:xfrm>
            <a:off x="7570055" y="5347052"/>
            <a:ext cx="1162975" cy="380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35957A-F9F0-8853-FB90-929AC3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31" y="4923090"/>
            <a:ext cx="17907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15BDD80-15CF-0E0A-99AD-41B9EBE4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564" y="4923090"/>
            <a:ext cx="3982137" cy="13716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7FA9FF5-BE8A-8EE4-A3EC-909EABD21552}"/>
              </a:ext>
            </a:extLst>
          </p:cNvPr>
          <p:cNvSpPr txBox="1"/>
          <p:nvPr/>
        </p:nvSpPr>
        <p:spPr>
          <a:xfrm>
            <a:off x="5836293" y="636129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僵尸的渲染也同理</a:t>
            </a:r>
          </a:p>
        </p:txBody>
      </p:sp>
    </p:spTree>
    <p:extLst>
      <p:ext uri="{BB962C8B-B14F-4D97-AF65-F5344CB8AC3E}">
        <p14:creationId xmlns:p14="http://schemas.microsoft.com/office/powerpoint/2010/main" val="389274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796457-DD12-44DD-C421-D2FAD039B523}"/>
              </a:ext>
            </a:extLst>
          </p:cNvPr>
          <p:cNvSpPr txBox="1"/>
          <p:nvPr/>
        </p:nvSpPr>
        <p:spPr>
          <a:xfrm>
            <a:off x="0" y="1483056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功能实现</a:t>
            </a:r>
            <a:r>
              <a:rPr lang="en-US" altLang="zh-CN" sz="2800" dirty="0">
                <a:highlight>
                  <a:srgbClr val="FFFF00"/>
                </a:highlight>
              </a:rPr>
              <a:t>1:</a:t>
            </a:r>
            <a:r>
              <a:rPr lang="zh-CN" altLang="en-US" sz="2800" dirty="0">
                <a:highlight>
                  <a:srgbClr val="FFFF00"/>
                </a:highlight>
              </a:rPr>
              <a:t>读取用户输入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4177E8-149E-32A7-1F79-6DE2FC75E6A9}"/>
              </a:ext>
            </a:extLst>
          </p:cNvPr>
          <p:cNvSpPr txBox="1"/>
          <p:nvPr/>
        </p:nvSpPr>
        <p:spPr>
          <a:xfrm>
            <a:off x="2814385" y="1904469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植物大战僵尸的所有操作都可以用鼠标实现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BD7B7B-FF12-9737-C0C8-472BDF6DD05D}"/>
              </a:ext>
            </a:extLst>
          </p:cNvPr>
          <p:cNvSpPr txBox="1"/>
          <p:nvPr/>
        </p:nvSpPr>
        <p:spPr>
          <a:xfrm>
            <a:off x="2026882" y="2247483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这里用</a:t>
            </a:r>
            <a:r>
              <a:rPr lang="en-US" altLang="zh-CN" dirty="0" err="1"/>
              <a:t>easyX</a:t>
            </a:r>
            <a:r>
              <a:rPr lang="zh-CN" altLang="en-US" dirty="0"/>
              <a:t>库的                                 结构体来存储鼠标输入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D14C81-BC03-3828-2CBA-B43F3ADB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049" y="2284289"/>
            <a:ext cx="1905266" cy="3048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06080F-AE29-62C0-B8D1-CE39A827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914" y="2589132"/>
            <a:ext cx="4239217" cy="33342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5247FBA-26BD-A008-03D1-A8875EF53E5A}"/>
              </a:ext>
            </a:extLst>
          </p:cNvPr>
          <p:cNvSpPr txBox="1"/>
          <p:nvPr/>
        </p:nvSpPr>
        <p:spPr>
          <a:xfrm>
            <a:off x="3811372" y="29013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再判断用户的不同操作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A4A4CD3-37A2-7092-649B-C6748818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021" y="3205323"/>
            <a:ext cx="5315692" cy="3620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23385B-4011-170F-F217-0C1866B68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841" y="3527152"/>
            <a:ext cx="7354326" cy="2762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B4585A-3D39-0207-5F3A-3893E9329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841" y="3737368"/>
            <a:ext cx="5906324" cy="27626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C7A8B0B-FB4D-9C32-A22E-825484145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90" y="4696763"/>
            <a:ext cx="1810003" cy="60968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B83157E-23DE-1652-7F33-ADA4BA39BD05}"/>
              </a:ext>
            </a:extLst>
          </p:cNvPr>
          <p:cNvSpPr/>
          <p:nvPr/>
        </p:nvSpPr>
        <p:spPr>
          <a:xfrm>
            <a:off x="-1" y="4071715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743CA15-3FC2-CB47-8751-2EBBFB8A7082}"/>
              </a:ext>
            </a:extLst>
          </p:cNvPr>
          <p:cNvSpPr txBox="1"/>
          <p:nvPr/>
        </p:nvSpPr>
        <p:spPr>
          <a:xfrm>
            <a:off x="0" y="5294605"/>
            <a:ext cx="263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通过读取鼠标的位置坐标，可以实现各种操作功能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488D0B8-977A-08B0-C1C4-170899457B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690"/>
          <a:stretch/>
        </p:blipFill>
        <p:spPr>
          <a:xfrm>
            <a:off x="2631489" y="4223848"/>
            <a:ext cx="3973497" cy="25143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296EC83-ED1D-619D-6888-92EDF72D5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573" y="4193222"/>
            <a:ext cx="4739803" cy="25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4192" y="563310"/>
            <a:ext cx="423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kern="1200" cap="none" spc="0" normalizeH="0" baseline="0" noProof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、</a:t>
            </a:r>
          </a:p>
        </p:txBody>
      </p:sp>
      <p:sp>
        <p:nvSpPr>
          <p:cNvPr id="20" name="矩形 19"/>
          <p:cNvSpPr/>
          <p:nvPr/>
        </p:nvSpPr>
        <p:spPr>
          <a:xfrm>
            <a:off x="86138" y="948316"/>
            <a:ext cx="3476931" cy="453682"/>
          </a:xfrm>
          <a:prstGeom prst="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138" y="963230"/>
            <a:ext cx="3651360" cy="4345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总体开发过程阐述：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455736"/>
            <a:ext cx="1215400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796457-DD12-44DD-C421-D2FAD039B523}"/>
              </a:ext>
            </a:extLst>
          </p:cNvPr>
          <p:cNvSpPr txBox="1"/>
          <p:nvPr/>
        </p:nvSpPr>
        <p:spPr>
          <a:xfrm>
            <a:off x="0" y="1483056"/>
            <a:ext cx="5961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功能实现</a:t>
            </a:r>
            <a:r>
              <a:rPr lang="en-US" altLang="zh-CN" sz="2800" dirty="0">
                <a:highlight>
                  <a:srgbClr val="FFFF00"/>
                </a:highlight>
              </a:rPr>
              <a:t>2:</a:t>
            </a:r>
            <a:r>
              <a:rPr lang="zh-CN" altLang="en-US" sz="2800" dirty="0">
                <a:highlight>
                  <a:srgbClr val="FFFF00"/>
                </a:highlight>
              </a:rPr>
              <a:t>植物僵尸等具体功能实现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0364C64-1DA0-BAB6-FB1B-DD05786092F1}"/>
              </a:ext>
            </a:extLst>
          </p:cNvPr>
          <p:cNvCxnSpPr/>
          <p:nvPr/>
        </p:nvCxnSpPr>
        <p:spPr>
          <a:xfrm>
            <a:off x="0" y="2202138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863AA840-5013-A9EB-9FAC-3E645970F3EA}"/>
              </a:ext>
            </a:extLst>
          </p:cNvPr>
          <p:cNvSpPr/>
          <p:nvPr/>
        </p:nvSpPr>
        <p:spPr>
          <a:xfrm>
            <a:off x="2124210" y="2033596"/>
            <a:ext cx="466090" cy="43053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C92143-9112-B82D-CAE2-A049D128D358}"/>
              </a:ext>
            </a:extLst>
          </p:cNvPr>
          <p:cNvSpPr/>
          <p:nvPr/>
        </p:nvSpPr>
        <p:spPr>
          <a:xfrm>
            <a:off x="8945966" y="2033596"/>
            <a:ext cx="454025" cy="44513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2903A2-542C-DC9F-902B-6E026BB49CA6}"/>
              </a:ext>
            </a:extLst>
          </p:cNvPr>
          <p:cNvSpPr/>
          <p:nvPr/>
        </p:nvSpPr>
        <p:spPr>
          <a:xfrm rot="5400000">
            <a:off x="3558001" y="4507326"/>
            <a:ext cx="4562648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4F3849-2CA0-161B-AF68-D3DFABD727D6}"/>
              </a:ext>
            </a:extLst>
          </p:cNvPr>
          <p:cNvSpPr txBox="1"/>
          <p:nvPr/>
        </p:nvSpPr>
        <p:spPr>
          <a:xfrm>
            <a:off x="692376" y="2482223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例一</a:t>
            </a:r>
            <a:r>
              <a:rPr lang="en-US" altLang="zh-CN" sz="2400" dirty="0"/>
              <a:t>:</a:t>
            </a:r>
            <a:r>
              <a:rPr lang="zh-CN" altLang="en-US" sz="2400" dirty="0"/>
              <a:t>豌豆射手发射豌豆（局部代码）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39A2DB-8BC4-16FE-2B86-7EACC00F632A}"/>
              </a:ext>
            </a:extLst>
          </p:cNvPr>
          <p:cNvSpPr txBox="1"/>
          <p:nvPr/>
        </p:nvSpPr>
        <p:spPr>
          <a:xfrm>
            <a:off x="7872180" y="2482223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例二</a:t>
            </a:r>
            <a:r>
              <a:rPr lang="en-US" altLang="zh-CN" sz="2400" dirty="0"/>
              <a:t>:</a:t>
            </a:r>
            <a:r>
              <a:rPr lang="zh-CN" altLang="en-US" sz="2400" dirty="0"/>
              <a:t>僵尸吃植物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FAFCD23-DFB6-4D0E-2DC3-824AFE5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6" y="2902822"/>
            <a:ext cx="5070715" cy="310869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2B5AB45-B37A-2443-8D06-78AF3422E85F}"/>
              </a:ext>
            </a:extLst>
          </p:cNvPr>
          <p:cNvSpPr txBox="1"/>
          <p:nvPr/>
        </p:nvSpPr>
        <p:spPr>
          <a:xfrm>
            <a:off x="48441" y="5953031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当豌豆坐标与僵尸重合时渲染撞击效果同时僵尸扣血；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651686-1F39-4CC5-166B-4EB98CECA80D}"/>
              </a:ext>
            </a:extLst>
          </p:cNvPr>
          <p:cNvSpPr txBox="1"/>
          <p:nvPr/>
        </p:nvSpPr>
        <p:spPr>
          <a:xfrm>
            <a:off x="48441" y="634286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这里的二重循环跟前面植物一样是用来遍历所有豌豆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6DD6B51-A470-2FF3-3A4B-4A161320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03" y="2902823"/>
            <a:ext cx="5500227" cy="175303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B9AAE7D-EE0B-00CF-BE86-90841365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028" y="4655862"/>
            <a:ext cx="2619741" cy="25721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001B75C-22A0-ECAF-E18E-0770F68EF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119" y="4913073"/>
            <a:ext cx="4067743" cy="869257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3EEDC8A-6EEC-D514-B681-98267B8541A0}"/>
              </a:ext>
            </a:extLst>
          </p:cNvPr>
          <p:cNvSpPr txBox="1"/>
          <p:nvPr/>
        </p:nvSpPr>
        <p:spPr>
          <a:xfrm>
            <a:off x="6455946" y="5782330"/>
            <a:ext cx="508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同理，当僵尸与植物坐标差在</a:t>
            </a:r>
            <a:r>
              <a:rPr lang="en-US" altLang="zh-CN" dirty="0"/>
              <a:t>20</a:t>
            </a:r>
            <a:r>
              <a:rPr lang="zh-CN" altLang="en-US" dirty="0"/>
              <a:t>个像素之内，开始渲染僵尸</a:t>
            </a:r>
            <a:r>
              <a:rPr lang="en-US" altLang="zh-CN" dirty="0"/>
              <a:t>1</a:t>
            </a:r>
            <a:r>
              <a:rPr lang="zh-CN" altLang="en-US" dirty="0"/>
              <a:t>吃植物的动画，同时植物死亡值累加</a:t>
            </a:r>
          </a:p>
        </p:txBody>
      </p:sp>
    </p:spTree>
    <p:extLst>
      <p:ext uri="{BB962C8B-B14F-4D97-AF65-F5344CB8AC3E}">
        <p14:creationId xmlns:p14="http://schemas.microsoft.com/office/powerpoint/2010/main" val="3885213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ac9a2f6-a75d-4543-a0c7-4bf99bd30b70"/>
  <p:tag name="COMMONDATA" val="eyJoZGlkIjoiYmU2M2E2MDgxNzFkMzRjOWI5Y2E1ZTY5MDZjNDdlYzAifQ=="/>
</p:tagLst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539</Words>
  <Application>Microsoft Office PowerPoint</Application>
  <PresentationFormat>宽屏</PresentationFormat>
  <Paragraphs>90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思源黑体 CN Light</vt:lpstr>
      <vt:lpstr>思源黑体 CN Medium</vt:lpstr>
      <vt:lpstr>Arial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一涵 苏</cp:lastModifiedBy>
  <cp:revision>63</cp:revision>
  <dcterms:created xsi:type="dcterms:W3CDTF">2022-03-11T07:25:00Z</dcterms:created>
  <dcterms:modified xsi:type="dcterms:W3CDTF">2024-07-17T14:53:48Z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38DD82DF6342489EA27269E382DA836C_11</vt:lpwstr>
  </property>
  <property fmtid="{D5CDD505-2E9C-101B-9397-08002B2CF9AE}" pid="3" name="KSOProductBuildVer">
    <vt:lpwstr>2052-11.1.0.12165</vt:lpwstr>
  </property>
</Properties>
</file>